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89" r:id="rId2"/>
    <p:sldId id="29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0033"/>
    <a:srgbClr val="003366"/>
    <a:srgbClr val="006666"/>
    <a:srgbClr val="FFFF00"/>
    <a:srgbClr val="FFCC00"/>
    <a:srgbClr val="66FF66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24" autoAdjust="0"/>
  </p:normalViewPr>
  <p:slideViewPr>
    <p:cSldViewPr>
      <p:cViewPr varScale="1">
        <p:scale>
          <a:sx n="54" d="100"/>
          <a:sy n="54" d="100"/>
        </p:scale>
        <p:origin x="-7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64D549-3734-4DC7-9FD3-37A8BB4E5356}" type="datetimeFigureOut">
              <a:rPr lang="en-US"/>
              <a:pPr>
                <a:defRPr/>
              </a:pPr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3796B1-C791-4153-86AE-85C4C2BB8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CD2B9A-EF13-45D1-B7C3-7D3B1399A4EF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B20D0-E8DC-4651-B963-05BD8617F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1E487-F103-4C9D-A77D-862FEED60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0DDE4-3BCF-4F83-B9FC-0A117EE10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979E8-701E-4A83-8EFA-0CD37DB38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104E4-51EC-471F-95D6-4699630CD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C75F5-C953-49AA-AF66-850411444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41424-D88B-4421-8BB8-890CFCB33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282D2-C9B1-4B32-856D-AFB5A2920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6994A-CF6A-4732-9840-784776CFC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52F7D-CB2D-4673-A7F9-463DAEA03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57A6F-535B-4C42-97BB-5B6DFC84C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F65D0A9-09A0-4B34-8200-9709D137A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4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audio" Target="../media/audio1.wav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0" y="3000372"/>
            <a:ext cx="9144000" cy="1200329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K</a:t>
            </a:r>
            <a:r>
              <a:rPr lang="sr-Cyrl-RS" sz="7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виз општег знања</a:t>
            </a:r>
            <a:endParaRPr lang="en-US" sz="7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8596" y="500042"/>
            <a:ext cx="83582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r-Cyrl-RS" sz="7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Финансијско пословање</a:t>
            </a:r>
            <a:endParaRPr lang="en-US" sz="7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hlinkClick r:id="rId3" action="ppaction://hlinksldjump" highlightClick="1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429520" y="5286388"/>
            <a:ext cx="1524000" cy="1276352"/>
          </a:xfrm>
          <a:prstGeom prst="actionButtonBlank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Тачан 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одговор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200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5076825" y="0"/>
            <a:ext cx="40671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6000" b="1">
                <a:latin typeface="Arial" charset="0"/>
              </a:rPr>
              <a:t>Који су приходи државе</a:t>
            </a:r>
            <a:r>
              <a:rPr lang="sr-Cyrl-CS" sz="6000" b="1">
                <a:latin typeface="Comic Sans MS" pitchFamily="66" charset="0"/>
              </a:rPr>
              <a:t>?</a:t>
            </a:r>
            <a:endParaRPr lang="en-US" sz="6000" b="1">
              <a:latin typeface="Comic Sans MS" pitchFamily="66" charset="0"/>
            </a:endParaRPr>
          </a:p>
        </p:txBody>
      </p:sp>
      <p:pic>
        <p:nvPicPr>
          <p:cNvPr id="11268" name="Picture 3" descr="KOCK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507206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hlinkClick r:id="rId3" action="ppaction://hlinksldjump" highlightClick="1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429520" y="5429264"/>
            <a:ext cx="1524000" cy="1204914"/>
          </a:xfrm>
          <a:prstGeom prst="actionButtonBlank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Тачан 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одговор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300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4787900" y="549275"/>
            <a:ext cx="39243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6000" b="1">
                <a:latin typeface="Arial" charset="0"/>
              </a:rPr>
              <a:t>Ко усваја буџет</a:t>
            </a:r>
            <a:r>
              <a:rPr lang="sr-Cyrl-CS" sz="6000" b="1">
                <a:latin typeface="Comic Sans MS" pitchFamily="66" charset="0"/>
              </a:rPr>
              <a:t>?</a:t>
            </a:r>
            <a:endParaRPr lang="en-US" sz="6000" b="1">
              <a:latin typeface="Comic Sans MS" pitchFamily="66" charset="0"/>
            </a:endParaRPr>
          </a:p>
        </p:txBody>
      </p:sp>
      <p:pic>
        <p:nvPicPr>
          <p:cNvPr id="12292" name="Picture 3" descr="KOCK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507206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hlinkClick r:id="rId3" action="ppaction://hlinksldjump" highlightClick="1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358082" y="5357826"/>
            <a:ext cx="1524000" cy="1133476"/>
          </a:xfrm>
          <a:prstGeom prst="actionButtonBlank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Тачан 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одговор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400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924300" y="0"/>
            <a:ext cx="521970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r-Cyrl-CS" sz="4800" b="1">
                <a:latin typeface="Arial" charset="0"/>
              </a:rPr>
              <a:t>Шта се ради у случају већих одступања од усвојеног буџета</a:t>
            </a:r>
            <a:r>
              <a:rPr lang="sr-Cyrl-CS" sz="4800" b="1">
                <a:latin typeface="Comic Sans MS" pitchFamily="66" charset="0"/>
              </a:rPr>
              <a:t>?</a:t>
            </a:r>
            <a:endParaRPr lang="en-US" sz="4800" b="1">
              <a:latin typeface="Comic Sans MS" pitchFamily="66" charset="0"/>
            </a:endParaRPr>
          </a:p>
        </p:txBody>
      </p:sp>
      <p:pic>
        <p:nvPicPr>
          <p:cNvPr id="13316" name="Picture 3" descr="KOCK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507206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>
            <a:hlinkClick r:id="rId3" action="ppaction://hlinksldjump" highlightClick="1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358082" y="5429264"/>
            <a:ext cx="1524000" cy="1133476"/>
          </a:xfrm>
          <a:prstGeom prst="actionButtonBlank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Тачан 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одговор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500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4427538" y="0"/>
            <a:ext cx="4716462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r-Cyrl-CS" sz="5400" b="1">
                <a:latin typeface="Arial" charset="0"/>
              </a:rPr>
              <a:t>Како се може покрити буџетски дефицит</a:t>
            </a:r>
            <a:r>
              <a:rPr lang="sr-Cyrl-CS" sz="5400" b="1">
                <a:latin typeface="Comic Sans MS" pitchFamily="66" charset="0"/>
              </a:rPr>
              <a:t>?</a:t>
            </a:r>
            <a:endParaRPr lang="en-US" sz="5400" b="1">
              <a:latin typeface="Comic Sans MS" pitchFamily="66" charset="0"/>
            </a:endParaRPr>
          </a:p>
        </p:txBody>
      </p:sp>
      <p:pic>
        <p:nvPicPr>
          <p:cNvPr id="14340" name="Picture 3" descr="KOCK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507206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hlinkClick r:id="rId3" action="ppaction://hlinksldjump" highlightClick="1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358082" y="5286388"/>
            <a:ext cx="1524000" cy="1276352"/>
          </a:xfrm>
          <a:prstGeom prst="actionButtonBlank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Тачан 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одговор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100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929063" y="0"/>
            <a:ext cx="52149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6000" b="1">
                <a:latin typeface="Comic Sans MS" pitchFamily="66" charset="0"/>
              </a:rPr>
              <a:t>Које године се догодио Косовски бој</a:t>
            </a:r>
            <a:r>
              <a:rPr lang="sr-Cyrl-CS" sz="6000" b="1">
                <a:latin typeface="Comic Sans MS" pitchFamily="66" charset="0"/>
              </a:rPr>
              <a:t>?</a:t>
            </a:r>
            <a:endParaRPr lang="en-US" sz="6000" b="1">
              <a:latin typeface="Comic Sans MS" pitchFamily="66" charset="0"/>
            </a:endParaRPr>
          </a:p>
        </p:txBody>
      </p:sp>
      <p:pic>
        <p:nvPicPr>
          <p:cNvPr id="15364" name="Picture 3" descr="KOCK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507206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hlinkClick r:id="rId3" action="ppaction://hlinksldjump" highlightClick="1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429520" y="5357826"/>
            <a:ext cx="1524000" cy="1285884"/>
          </a:xfrm>
          <a:prstGeom prst="actionButtonBlank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Тачан 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одговор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200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4357688" y="0"/>
            <a:ext cx="47863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5400" b="1">
                <a:latin typeface="Comic Sans MS" pitchFamily="66" charset="0"/>
              </a:rPr>
              <a:t>Шта су полиси?</a:t>
            </a:r>
            <a:endParaRPr lang="en-US" sz="5400" b="1">
              <a:latin typeface="Comic Sans MS" pitchFamily="66" charset="0"/>
            </a:endParaRPr>
          </a:p>
        </p:txBody>
      </p:sp>
      <p:pic>
        <p:nvPicPr>
          <p:cNvPr id="16388" name="Picture 3" descr="KOCK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507206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hlinkClick r:id="rId3" action="ppaction://hlinksldjump" highlightClick="1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286644" y="5500702"/>
            <a:ext cx="1524000" cy="1143008"/>
          </a:xfrm>
          <a:prstGeom prst="actionButtonBlank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Тачан </a:t>
            </a:r>
          </a:p>
          <a:p>
            <a:pPr algn="ctr">
              <a:defRPr/>
            </a:pPr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дговор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300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0" y="0"/>
            <a:ext cx="40005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>
                <a:latin typeface="Comic Sans MS" pitchFamily="66" charset="0"/>
              </a:rPr>
              <a:t>JOKER</a:t>
            </a:r>
          </a:p>
          <a:p>
            <a:r>
              <a:rPr lang="en-US" sz="8000" b="1">
                <a:latin typeface="Comic Sans MS" pitchFamily="66" charset="0"/>
              </a:rPr>
              <a:t>300</a:t>
            </a:r>
          </a:p>
        </p:txBody>
      </p:sp>
      <p:pic>
        <p:nvPicPr>
          <p:cNvPr id="17412" name="Picture 3" descr="KOCK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5286375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hlinkClick r:id="rId3" action="ppaction://hlinksldjump" highlightClick="1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286644" y="5429264"/>
            <a:ext cx="1524000" cy="1143008"/>
          </a:xfrm>
          <a:prstGeom prst="actionButtonBlank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Тачан 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одговор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400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071938" y="0"/>
            <a:ext cx="50720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r-Cyrl-CS" sz="5400" b="1">
                <a:latin typeface="Comic Sans MS" pitchFamily="66" charset="0"/>
              </a:rPr>
              <a:t>Где је подигнут Први српски устанак? </a:t>
            </a:r>
            <a:endParaRPr lang="en-US" sz="5400" b="1">
              <a:latin typeface="Comic Sans MS" pitchFamily="66" charset="0"/>
            </a:endParaRPr>
          </a:p>
        </p:txBody>
      </p:sp>
      <p:pic>
        <p:nvPicPr>
          <p:cNvPr id="18436" name="Picture 3" descr="KOCK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0" y="51435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hlinkClick r:id="rId3" action="ppaction://hlinksldjump" highlightClick="1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429520" y="5357826"/>
            <a:ext cx="1524000" cy="1204914"/>
          </a:xfrm>
          <a:prstGeom prst="actionButtonBlank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Тачан 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одговор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500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214688" y="0"/>
            <a:ext cx="59293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r-Cyrl-CS" sz="6000" b="1">
                <a:latin typeface="Comic Sans MS" pitchFamily="66" charset="0"/>
              </a:rPr>
              <a:t>Последњи владар династије Немањић?</a:t>
            </a:r>
            <a:endParaRPr lang="en-US" sz="6000" b="1">
              <a:latin typeface="Comic Sans MS" pitchFamily="66" charset="0"/>
            </a:endParaRPr>
          </a:p>
        </p:txBody>
      </p:sp>
      <p:pic>
        <p:nvPicPr>
          <p:cNvPr id="19460" name="Picture 3" descr="KOCK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5072074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>
            <a:hlinkClick r:id="rId3" action="ppaction://hlinksldjump" highlightClick="1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286644" y="5357826"/>
            <a:ext cx="1524000" cy="1220775"/>
          </a:xfrm>
          <a:prstGeom prst="actionButtonBlank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Тачан 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одговор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100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857625" y="0"/>
            <a:ext cx="52863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r-Cyrl-CS" sz="5400" b="1">
                <a:latin typeface="Comic Sans MS" pitchFamily="66" charset="0"/>
              </a:rPr>
              <a:t>Најгледанији клип на </a:t>
            </a:r>
            <a:r>
              <a:rPr lang="en-US" sz="5400" b="1">
                <a:latin typeface="Comic Sans MS" pitchFamily="66" charset="0"/>
              </a:rPr>
              <a:t>YouTube </a:t>
            </a:r>
            <a:r>
              <a:rPr lang="sr-Cyrl-CS" sz="5400" b="1">
                <a:latin typeface="Comic Sans MS" pitchFamily="66" charset="0"/>
              </a:rPr>
              <a:t>?</a:t>
            </a:r>
            <a:endParaRPr lang="en-US" sz="5400" b="1">
              <a:latin typeface="Comic Sans MS" pitchFamily="66" charset="0"/>
            </a:endParaRPr>
          </a:p>
        </p:txBody>
      </p:sp>
      <p:pic>
        <p:nvPicPr>
          <p:cNvPr id="20484" name="Picture 3" descr="KOCK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25" y="51435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857250"/>
          </a:xfrm>
        </p:spPr>
        <p:txBody>
          <a:bodyPr/>
          <a:lstStyle/>
          <a:p>
            <a:pPr algn="l"/>
            <a:r>
              <a:rPr lang="en-US" sz="6000" b="1" smtClean="0">
                <a:solidFill>
                  <a:schemeClr val="bg1"/>
                </a:solidFill>
              </a:rPr>
              <a:t>Правила квиза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857375"/>
            <a:ext cx="9144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r-Cyrl-RS" b="1">
                <a:latin typeface="Book Antiqua" pitchFamily="18" charset="0"/>
              </a:rPr>
              <a:t>Поделите се у четири групе</a:t>
            </a:r>
            <a:r>
              <a:rPr lang="sr-Latn-CS" b="1">
                <a:latin typeface="Book Antiqua" pitchFamily="18" charset="0"/>
              </a:rPr>
              <a:t>.	</a:t>
            </a:r>
            <a:endParaRPr lang="de-DE" b="1">
              <a:latin typeface="Book Antiqua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r-Cyrl-RS" b="1">
                <a:latin typeface="Book Antiqua" pitchFamily="18" charset="0"/>
              </a:rPr>
              <a:t>Свака група бира по једно питање</a:t>
            </a:r>
            <a:r>
              <a:rPr lang="sr-Latn-CS" b="1">
                <a:latin typeface="Book Antiqua" pitchFamily="18" charset="0"/>
              </a:rPr>
              <a:t>.</a:t>
            </a:r>
            <a:endParaRPr lang="de-DE" b="1">
              <a:latin typeface="Book Antiqua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r-Cyrl-RS" b="1">
                <a:latin typeface="Book Antiqua" pitchFamily="18" charset="0"/>
              </a:rPr>
              <a:t>Свака група има </a:t>
            </a:r>
            <a:r>
              <a:rPr lang="sr-Latn-CS" b="1">
                <a:latin typeface="Book Antiqua" pitchFamily="18" charset="0"/>
              </a:rPr>
              <a:t>15 </a:t>
            </a:r>
            <a:r>
              <a:rPr lang="sr-Cyrl-RS" b="1">
                <a:latin typeface="Book Antiqua" pitchFamily="18" charset="0"/>
              </a:rPr>
              <a:t>секунди за одговор</a:t>
            </a:r>
            <a:r>
              <a:rPr lang="sr-Latn-CS" b="1">
                <a:latin typeface="Book Antiqua" pitchFamily="18" charset="0"/>
              </a:rPr>
              <a:t>.</a:t>
            </a:r>
            <a:endParaRPr lang="de-DE" b="1">
              <a:latin typeface="Book Antiqua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r-Cyrl-RS" b="1">
                <a:latin typeface="Book Antiqua" pitchFamily="18" charset="0"/>
              </a:rPr>
              <a:t>Уколико група да тачан одговор добија одређени број поена</a:t>
            </a:r>
            <a:r>
              <a:rPr lang="sr-Latn-CS" b="1">
                <a:latin typeface="Book Antiqua" pitchFamily="18" charset="0"/>
              </a:rPr>
              <a:t>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r-Latn-CS" b="1">
                <a:latin typeface="Book Antiqua" pitchFamily="18" charset="0"/>
              </a:rPr>
              <a:t> </a:t>
            </a:r>
            <a:r>
              <a:rPr lang="sr-Cyrl-RS" b="1">
                <a:latin typeface="Book Antiqua" pitchFamily="18" charset="0"/>
              </a:rPr>
              <a:t>А, у случају да погреши одузима јој се половина поена од вредности постављеног питања</a:t>
            </a:r>
            <a:r>
              <a:rPr lang="sr-Latn-CS" b="1">
                <a:latin typeface="Book Antiqua" pitchFamily="18" charset="0"/>
              </a:rPr>
              <a:t>.</a:t>
            </a:r>
            <a:r>
              <a:rPr lang="sr-Cyrl-RS" b="1">
                <a:latin typeface="Book Antiqua" pitchFamily="18" charset="0"/>
              </a:rPr>
              <a:t> Питање се прослеђује наредној групи која има </a:t>
            </a:r>
            <a:r>
              <a:rPr lang="sr-Latn-CS" b="1">
                <a:latin typeface="Book Antiqua" pitchFamily="18" charset="0"/>
              </a:rPr>
              <a:t>5 </a:t>
            </a:r>
            <a:r>
              <a:rPr lang="sr-Cyrl-RS" b="1">
                <a:latin typeface="Book Antiqua" pitchFamily="18" charset="0"/>
              </a:rPr>
              <a:t>секунди за одговор</a:t>
            </a:r>
            <a:r>
              <a:rPr lang="sr-Latn-CS" b="1">
                <a:latin typeface="Book Antiqua" pitchFamily="18" charset="0"/>
              </a:rPr>
              <a:t>.</a:t>
            </a:r>
            <a:endParaRPr lang="en-US" b="1">
              <a:latin typeface="Book Antiqua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r-Cyrl-RS" b="1">
                <a:latin typeface="Book Antiqua" pitchFamily="18" charset="0"/>
              </a:rPr>
              <a:t>Када се отвори </a:t>
            </a:r>
            <a:r>
              <a:rPr lang="en-US" b="1">
                <a:latin typeface="Book Antiqua" pitchFamily="18" charset="0"/>
              </a:rPr>
              <a:t>JOKER</a:t>
            </a:r>
            <a:r>
              <a:rPr lang="sr-Cyrl-RS" b="1">
                <a:latin typeface="Book Antiqua" pitchFamily="18" charset="0"/>
              </a:rPr>
              <a:t>, групи доноси </a:t>
            </a:r>
            <a:r>
              <a:rPr lang="sr-Latn-CS" b="1">
                <a:latin typeface="Book Antiqua" pitchFamily="18" charset="0"/>
              </a:rPr>
              <a:t>3</a:t>
            </a:r>
            <a:r>
              <a:rPr lang="en-US" b="1">
                <a:latin typeface="Book Antiqua" pitchFamily="18" charset="0"/>
              </a:rPr>
              <a:t>00 </a:t>
            </a:r>
            <a:r>
              <a:rPr lang="sr-Cyrl-RS" b="1">
                <a:latin typeface="Book Antiqua" pitchFamily="18" charset="0"/>
              </a:rPr>
              <a:t>поена</a:t>
            </a:r>
            <a:r>
              <a:rPr lang="en-US" b="1">
                <a:latin typeface="Book Antiqua" pitchFamily="18" charset="0"/>
              </a:rPr>
              <a:t>.</a:t>
            </a:r>
            <a:endParaRPr lang="sr-Cyrl-RS" b="1">
              <a:latin typeface="Book Antiqua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sr-Cyrl-RS" b="1">
                <a:solidFill>
                  <a:schemeClr val="accent6"/>
                </a:solidFill>
                <a:latin typeface="Book Antiqua" pitchFamily="18" charset="0"/>
              </a:rPr>
              <a:t>Победник квиза је она група која освоји највише поена.</a:t>
            </a:r>
            <a:endParaRPr lang="de-DE" b="1">
              <a:solidFill>
                <a:schemeClr val="accent6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>
            <a:hlinkClick r:id="rId3" action="ppaction://hlinksldjump" highlightClick="1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286644" y="5357826"/>
            <a:ext cx="1524000" cy="1220775"/>
          </a:xfrm>
          <a:prstGeom prst="actionButtonBlank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Тачан 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одговор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200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857625" y="0"/>
            <a:ext cx="528637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r-Cyrl-CS" sz="5400" b="1">
                <a:latin typeface="Comic Sans MS" pitchFamily="66" charset="0"/>
              </a:rPr>
              <a:t>Ко је отпевао песму “Молитва” која је победила на Евровизији?</a:t>
            </a:r>
            <a:endParaRPr lang="en-US" sz="5400" b="1">
              <a:latin typeface="Comic Sans MS" pitchFamily="66" charset="0"/>
            </a:endParaRPr>
          </a:p>
        </p:txBody>
      </p:sp>
      <p:pic>
        <p:nvPicPr>
          <p:cNvPr id="21508" name="Picture 3" descr="KOCK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25" y="51435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>
            <a:hlinkClick r:id="rId3" action="ppaction://hlinksldjump" highlightClick="1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286644" y="5357826"/>
            <a:ext cx="1524000" cy="1220775"/>
          </a:xfrm>
          <a:prstGeom prst="actionButtonBlank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Тачан 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одговор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300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143375" y="0"/>
            <a:ext cx="5000625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5400" b="1">
                <a:latin typeface="Comic Sans MS" pitchFamily="66" charset="0"/>
              </a:rPr>
              <a:t>Надимак фронтмена групе </a:t>
            </a:r>
          </a:p>
          <a:p>
            <a:pPr algn="ctr">
              <a:spcBef>
                <a:spcPct val="50000"/>
              </a:spcBef>
            </a:pPr>
            <a:r>
              <a:rPr lang="sr-Cyrl-CS" sz="5400" b="1">
                <a:latin typeface="Comic Sans MS" pitchFamily="66" charset="0"/>
              </a:rPr>
              <a:t>ВАН ГОГ ?</a:t>
            </a:r>
            <a:endParaRPr lang="en-US" sz="5400" b="1">
              <a:latin typeface="Comic Sans MS" pitchFamily="66" charset="0"/>
            </a:endParaRPr>
          </a:p>
        </p:txBody>
      </p:sp>
      <p:pic>
        <p:nvPicPr>
          <p:cNvPr id="22532" name="Picture 3" descr="KOCK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25" y="51435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>
            <a:hlinkClick r:id="rId3" action="ppaction://hlinksldjump" highlightClick="1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286644" y="5357826"/>
            <a:ext cx="1524000" cy="1220775"/>
          </a:xfrm>
          <a:prstGeom prst="actionButtonBlank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Тачан 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одговор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400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857625" y="0"/>
            <a:ext cx="528637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Cyrl-CS" sz="5400" b="1">
                <a:latin typeface="Comic Sans MS" pitchFamily="66" charset="0"/>
              </a:rPr>
              <a:t>Који бенд наступа у емисији </a:t>
            </a:r>
          </a:p>
          <a:p>
            <a:pPr algn="r"/>
            <a:r>
              <a:rPr lang="sr-Cyrl-CS" sz="5400" b="1">
                <a:latin typeface="Comic Sans MS" pitchFamily="66" charset="0"/>
              </a:rPr>
              <a:t>“Вече са Иваном Ивановићем”?</a:t>
            </a:r>
            <a:endParaRPr lang="en-US" sz="5400" b="1">
              <a:latin typeface="Comic Sans MS" pitchFamily="66" charset="0"/>
            </a:endParaRPr>
          </a:p>
        </p:txBody>
      </p:sp>
      <p:pic>
        <p:nvPicPr>
          <p:cNvPr id="23556" name="Picture 3" descr="KOCK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25" y="51435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>
            <a:hlinkClick r:id="rId3" action="ppaction://hlinksldjump" highlightClick="1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286644" y="5357826"/>
            <a:ext cx="1524000" cy="1220775"/>
          </a:xfrm>
          <a:prstGeom prst="actionButtonBlank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Тачан 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одговор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500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571875" y="0"/>
            <a:ext cx="55721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Cyrl-CS" sz="5400" b="1">
                <a:latin typeface="Comic Sans MS" pitchFamily="66" charset="0"/>
              </a:rPr>
              <a:t>Ко је написао популарну песму</a:t>
            </a:r>
          </a:p>
          <a:p>
            <a:pPr algn="r"/>
            <a:r>
              <a:rPr lang="sr-Cyrl-CS" sz="5400" b="1">
                <a:latin typeface="Comic Sans MS" pitchFamily="66" charset="0"/>
              </a:rPr>
              <a:t>Рибље чорбе </a:t>
            </a:r>
          </a:p>
          <a:p>
            <a:pPr algn="r"/>
            <a:r>
              <a:rPr lang="sr-Cyrl-CS" sz="5400" b="1">
                <a:latin typeface="Comic Sans MS" pitchFamily="66" charset="0"/>
              </a:rPr>
              <a:t>“Кад ходаш”?</a:t>
            </a:r>
            <a:endParaRPr lang="en-US" sz="5400" b="1">
              <a:latin typeface="Comic Sans MS" pitchFamily="66" charset="0"/>
            </a:endParaRPr>
          </a:p>
        </p:txBody>
      </p:sp>
      <p:pic>
        <p:nvPicPr>
          <p:cNvPr id="24580" name="Picture 3" descr="KOCK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25" y="51435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>
            <a:hlinkClick r:id="rId3" action="ppaction://hlinksldjump" highlightClick="1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286644" y="5357826"/>
            <a:ext cx="1524000" cy="1220775"/>
          </a:xfrm>
          <a:prstGeom prst="actionButtonBlank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Тачан 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одговор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100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4071938" y="0"/>
            <a:ext cx="50720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r-Cyrl-CS" sz="6000" b="1">
                <a:latin typeface="Comic Sans MS" pitchFamily="66" charset="0"/>
              </a:rPr>
              <a:t>Најбољи српски пливач је?</a:t>
            </a:r>
            <a:endParaRPr lang="en-US" sz="6000" b="1">
              <a:latin typeface="Comic Sans MS" pitchFamily="66" charset="0"/>
            </a:endParaRPr>
          </a:p>
        </p:txBody>
      </p:sp>
      <p:pic>
        <p:nvPicPr>
          <p:cNvPr id="25604" name="Picture 3" descr="KOCK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25" y="51435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>
            <a:hlinkClick r:id="rId3" action="ppaction://hlinksldjump" highlightClick="1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286644" y="5357826"/>
            <a:ext cx="1524000" cy="1220775"/>
          </a:xfrm>
          <a:prstGeom prst="actionButtonBlank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Тачан 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одговор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200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857625" y="0"/>
            <a:ext cx="5286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r-Cyrl-CS" sz="5400" b="1">
                <a:latin typeface="Comic Sans MS" pitchFamily="66" charset="0"/>
              </a:rPr>
              <a:t>Најбржи човек на свету је?</a:t>
            </a:r>
            <a:endParaRPr lang="en-US" sz="5400" b="1">
              <a:latin typeface="Comic Sans MS" pitchFamily="66" charset="0"/>
            </a:endParaRPr>
          </a:p>
        </p:txBody>
      </p:sp>
      <p:pic>
        <p:nvPicPr>
          <p:cNvPr id="26628" name="Picture 3" descr="KOCK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25" y="51435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>
            <a:hlinkClick r:id="rId3" action="ppaction://hlinksldjump" highlightClick="1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286644" y="5357826"/>
            <a:ext cx="1524000" cy="1220775"/>
          </a:xfrm>
          <a:prstGeom prst="actionButtonBlank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Тачан 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одговор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300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643313" y="285750"/>
            <a:ext cx="55006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r-Cyrl-CS" sz="5400" b="1">
                <a:latin typeface="Comic Sans MS" pitchFamily="66" charset="0"/>
              </a:rPr>
              <a:t>Селектор фудбалске репрезентације Србије је?</a:t>
            </a:r>
            <a:endParaRPr lang="en-US" sz="5400" b="1">
              <a:latin typeface="Comic Sans MS" pitchFamily="66" charset="0"/>
            </a:endParaRPr>
          </a:p>
        </p:txBody>
      </p:sp>
      <p:pic>
        <p:nvPicPr>
          <p:cNvPr id="27652" name="Picture 3" descr="KOCK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25" y="51435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>
            <a:hlinkClick r:id="rId3" action="ppaction://hlinksldjump" highlightClick="1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286644" y="5357826"/>
            <a:ext cx="1524000" cy="1220775"/>
          </a:xfrm>
          <a:prstGeom prst="actionButtonBlank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Тачан 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одговор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400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857625" y="0"/>
            <a:ext cx="52863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r-Cyrl-CS" sz="5400" b="1">
                <a:latin typeface="Comic Sans MS" pitchFamily="66" charset="0"/>
              </a:rPr>
              <a:t>Актуелни министар спорта је?</a:t>
            </a:r>
            <a:endParaRPr lang="en-US" sz="5400" b="1">
              <a:latin typeface="Comic Sans MS" pitchFamily="66" charset="0"/>
            </a:endParaRPr>
          </a:p>
        </p:txBody>
      </p:sp>
      <p:pic>
        <p:nvPicPr>
          <p:cNvPr id="28676" name="Picture 3" descr="KOCK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25" y="51435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>
            <a:hlinkClick r:id="rId3" action="ppaction://hlinksldjump" highlightClick="1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286644" y="5357826"/>
            <a:ext cx="1524000" cy="1220775"/>
          </a:xfrm>
          <a:prstGeom prst="actionButtonBlank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Тачан 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одговор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500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4357688" y="142875"/>
            <a:ext cx="47863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800" b="1">
                <a:latin typeface="Comic Sans MS" pitchFamily="66" charset="0"/>
              </a:rPr>
              <a:t>Златну медаљу за Србију, на олимпијади 2012, освојила је</a:t>
            </a:r>
            <a:r>
              <a:rPr lang="sr-Cyrl-CS" sz="4800" b="1">
                <a:latin typeface="Comic Sans MS" pitchFamily="66" charset="0"/>
              </a:rPr>
              <a:t>?</a:t>
            </a:r>
            <a:endParaRPr lang="en-US" sz="4800" b="1">
              <a:latin typeface="Comic Sans MS" pitchFamily="66" charset="0"/>
            </a:endParaRPr>
          </a:p>
        </p:txBody>
      </p:sp>
      <p:pic>
        <p:nvPicPr>
          <p:cNvPr id="29700" name="Picture 3" descr="KOCK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25" y="51435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86625" y="214313"/>
            <a:ext cx="1524000" cy="10668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143000" y="4549775"/>
            <a:ext cx="8001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Cyrl-CS" sz="4800" b="1">
                <a:solidFill>
                  <a:schemeClr val="bg1"/>
                </a:solidFill>
                <a:latin typeface="Comic Sans MS" pitchFamily="66" charset="0"/>
              </a:rPr>
              <a:t>Банкарски</a:t>
            </a:r>
          </a:p>
          <a:p>
            <a:pPr algn="r"/>
            <a:r>
              <a:rPr lang="sr-Cyrl-CS" sz="4800" b="1">
                <a:solidFill>
                  <a:schemeClr val="bg1"/>
                </a:solidFill>
                <a:latin typeface="Comic Sans MS" pitchFamily="66" charset="0"/>
              </a:rPr>
              <a:t>систем чине централна</a:t>
            </a:r>
          </a:p>
          <a:p>
            <a:pPr algn="r"/>
            <a:r>
              <a:rPr lang="sr-Cyrl-CS" sz="4800" b="1">
                <a:solidFill>
                  <a:schemeClr val="bg1"/>
                </a:solidFill>
                <a:latin typeface="Comic Sans MS" pitchFamily="66" charset="0"/>
              </a:rPr>
              <a:t> банка и пословне банке.</a:t>
            </a:r>
            <a:endParaRPr lang="en-US" sz="4800" b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hlinkClick r:id="rId3" action="ppaction://hlinksldjump" highlightClick="1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3500438" y="928688"/>
            <a:ext cx="900112" cy="900112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>
                <a:latin typeface="Comic Sans MS" pitchFamily="66" charset="0"/>
              </a:rPr>
              <a:t>1</a:t>
            </a:r>
          </a:p>
        </p:txBody>
      </p:sp>
      <p:sp>
        <p:nvSpPr>
          <p:cNvPr id="4099" name="AutoShape 4">
            <a:hlinkClick r:id="rId5" action="ppaction://hlinksldjump" highlightClick="1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928688"/>
            <a:ext cx="900113" cy="900112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>
                <a:latin typeface="Comic Sans MS" pitchFamily="66" charset="0"/>
              </a:rPr>
              <a:t>2</a:t>
            </a:r>
          </a:p>
        </p:txBody>
      </p:sp>
      <p:sp>
        <p:nvSpPr>
          <p:cNvPr id="4100" name="AutoShape 5">
            <a:hlinkClick r:id="rId6" action="ppaction://hlinksldjump" highlightClick="1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7929563" y="928688"/>
            <a:ext cx="900112" cy="900112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>
                <a:latin typeface="Comic Sans MS" pitchFamily="66" charset="0"/>
              </a:rPr>
              <a:t>5</a:t>
            </a:r>
          </a:p>
        </p:txBody>
      </p:sp>
      <p:sp>
        <p:nvSpPr>
          <p:cNvPr id="4101" name="AutoShape 6">
            <a:hlinkClick r:id="rId7" action="ppaction://hlinksldjump" highlightClick="1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6786563" y="928688"/>
            <a:ext cx="900112" cy="900112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>
                <a:latin typeface="Comic Sans MS" pitchFamily="66" charset="0"/>
              </a:rPr>
              <a:t>4</a:t>
            </a:r>
          </a:p>
        </p:txBody>
      </p:sp>
      <p:sp>
        <p:nvSpPr>
          <p:cNvPr id="4102" name="AutoShape 7">
            <a:hlinkClick r:id="rId8" action="ppaction://hlinksldjump" highlightClick="1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5643563" y="928688"/>
            <a:ext cx="900112" cy="900112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>
                <a:latin typeface="Comic Sans MS" pitchFamily="66" charset="0"/>
              </a:rPr>
              <a:t>3</a:t>
            </a:r>
          </a:p>
        </p:txBody>
      </p:sp>
      <p:sp>
        <p:nvSpPr>
          <p:cNvPr id="4103" name="AutoShape 8">
            <a:hlinkClick r:id="rId9" action="ppaction://hlinksldjump" highlightClick="1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3500438" y="2000250"/>
            <a:ext cx="900112" cy="900113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>
                <a:latin typeface="Comic Sans MS" pitchFamily="66" charset="0"/>
              </a:rPr>
              <a:t>6</a:t>
            </a:r>
          </a:p>
        </p:txBody>
      </p:sp>
      <p:sp>
        <p:nvSpPr>
          <p:cNvPr id="4104" name="AutoShape 9">
            <a:hlinkClick r:id="rId10" action="ppaction://hlinksldjump" highlightClick="1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2000250"/>
            <a:ext cx="900113" cy="900113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>
                <a:latin typeface="Comic Sans MS" pitchFamily="66" charset="0"/>
              </a:rPr>
              <a:t>7</a:t>
            </a:r>
          </a:p>
        </p:txBody>
      </p:sp>
      <p:sp>
        <p:nvSpPr>
          <p:cNvPr id="4105" name="AutoShape 10">
            <a:hlinkClick r:id="rId11" action="ppaction://hlinksldjump" highlightClick="1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5643563" y="2000250"/>
            <a:ext cx="900112" cy="900113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>
                <a:latin typeface="Comic Sans MS" pitchFamily="66" charset="0"/>
              </a:rPr>
              <a:t>8</a:t>
            </a:r>
          </a:p>
        </p:txBody>
      </p:sp>
      <p:sp>
        <p:nvSpPr>
          <p:cNvPr id="4106" name="AutoShape 11">
            <a:hlinkClick r:id="rId12" action="ppaction://hlinksldjump" highlightClick="1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6786563" y="2000250"/>
            <a:ext cx="900112" cy="900113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>
                <a:latin typeface="Comic Sans MS" pitchFamily="66" charset="0"/>
              </a:rPr>
              <a:t>9</a:t>
            </a:r>
          </a:p>
        </p:txBody>
      </p:sp>
      <p:sp>
        <p:nvSpPr>
          <p:cNvPr id="4107" name="AutoShape 12">
            <a:hlinkClick r:id="rId13" action="ppaction://hlinksldjump" highlightClick="1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7929563" y="2000250"/>
            <a:ext cx="900112" cy="900113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>
                <a:latin typeface="Comic Sans MS" pitchFamily="66" charset="0"/>
              </a:rPr>
              <a:t>10</a:t>
            </a:r>
          </a:p>
        </p:txBody>
      </p:sp>
      <p:sp>
        <p:nvSpPr>
          <p:cNvPr id="4108" name="AutoShape 13">
            <a:hlinkClick r:id="rId14" action="ppaction://hlinksldjump" highlightClick="1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3500438" y="3000375"/>
            <a:ext cx="900112" cy="900113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>
                <a:latin typeface="Comic Sans MS" pitchFamily="66" charset="0"/>
              </a:rPr>
              <a:t>11</a:t>
            </a:r>
          </a:p>
        </p:txBody>
      </p:sp>
      <p:sp>
        <p:nvSpPr>
          <p:cNvPr id="4109" name="AutoShape 14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3000375"/>
            <a:ext cx="900113" cy="900113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>
                <a:latin typeface="Comic Sans MS" pitchFamily="66" charset="0"/>
              </a:rPr>
              <a:t>12</a:t>
            </a:r>
          </a:p>
        </p:txBody>
      </p:sp>
      <p:sp>
        <p:nvSpPr>
          <p:cNvPr id="4110" name="AutoShape 15">
            <a:hlinkClick r:id="rId16" action="ppaction://hlinksldjump" highlightClick="1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5643563" y="3000375"/>
            <a:ext cx="900112" cy="900113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>
                <a:latin typeface="Comic Sans MS" pitchFamily="66" charset="0"/>
              </a:rPr>
              <a:t>13</a:t>
            </a:r>
          </a:p>
        </p:txBody>
      </p:sp>
      <p:sp>
        <p:nvSpPr>
          <p:cNvPr id="4111" name="AutoShape 16">
            <a:hlinkClick r:id="rId17" action="ppaction://hlinksldjump" highlightClick="1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6786563" y="3000375"/>
            <a:ext cx="900112" cy="900113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>
                <a:latin typeface="Comic Sans MS" pitchFamily="66" charset="0"/>
              </a:rPr>
              <a:t>14</a:t>
            </a:r>
          </a:p>
        </p:txBody>
      </p:sp>
      <p:sp>
        <p:nvSpPr>
          <p:cNvPr id="4112" name="AutoShape 17">
            <a:hlinkClick r:id="rId18" action="ppaction://hlinksldjump" highlightClick="1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7929563" y="3000375"/>
            <a:ext cx="900112" cy="900113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>
                <a:latin typeface="Comic Sans MS" pitchFamily="66" charset="0"/>
              </a:rPr>
              <a:t>15</a:t>
            </a:r>
          </a:p>
        </p:txBody>
      </p:sp>
      <p:sp>
        <p:nvSpPr>
          <p:cNvPr id="4113" name="AutoShape 18">
            <a:hlinkClick r:id="rId19" action="ppaction://hlinksldjump" highlightClick="1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3500438" y="4071938"/>
            <a:ext cx="900112" cy="900112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>
                <a:latin typeface="Comic Sans MS" pitchFamily="66" charset="0"/>
              </a:rPr>
              <a:t>16</a:t>
            </a:r>
          </a:p>
        </p:txBody>
      </p:sp>
      <p:sp>
        <p:nvSpPr>
          <p:cNvPr id="4114" name="TextBox 17"/>
          <p:cNvSpPr txBox="1">
            <a:spLocks noChangeArrowheads="1"/>
          </p:cNvSpPr>
          <p:nvPr/>
        </p:nvSpPr>
        <p:spPr bwMode="auto">
          <a:xfrm>
            <a:off x="1071538" y="1000108"/>
            <a:ext cx="2500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Банкарство</a:t>
            </a:r>
          </a:p>
        </p:txBody>
      </p:sp>
      <p:sp>
        <p:nvSpPr>
          <p:cNvPr id="4115" name="TextBox 19"/>
          <p:cNvSpPr txBox="1">
            <a:spLocks noChangeArrowheads="1"/>
          </p:cNvSpPr>
          <p:nvPr/>
        </p:nvSpPr>
        <p:spPr bwMode="auto">
          <a:xfrm>
            <a:off x="1285852" y="5286388"/>
            <a:ext cx="1785926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Спорт</a:t>
            </a:r>
          </a:p>
        </p:txBody>
      </p:sp>
      <p:sp>
        <p:nvSpPr>
          <p:cNvPr id="4116" name="TextBox 20"/>
          <p:cNvSpPr txBox="1">
            <a:spLocks noChangeArrowheads="1"/>
          </p:cNvSpPr>
          <p:nvPr/>
        </p:nvSpPr>
        <p:spPr bwMode="auto">
          <a:xfrm>
            <a:off x="1214414" y="1785926"/>
            <a:ext cx="2357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Јавне финансије</a:t>
            </a:r>
          </a:p>
        </p:txBody>
      </p:sp>
      <p:sp>
        <p:nvSpPr>
          <p:cNvPr id="4117" name="TextBox 21"/>
          <p:cNvSpPr txBox="1">
            <a:spLocks noChangeArrowheads="1"/>
          </p:cNvSpPr>
          <p:nvPr/>
        </p:nvSpPr>
        <p:spPr bwMode="auto">
          <a:xfrm>
            <a:off x="1214438" y="314325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Историја</a:t>
            </a:r>
          </a:p>
        </p:txBody>
      </p:sp>
      <p:sp>
        <p:nvSpPr>
          <p:cNvPr id="4118" name="TextBox 22"/>
          <p:cNvSpPr txBox="1">
            <a:spLocks noChangeArrowheads="1"/>
          </p:cNvSpPr>
          <p:nvPr/>
        </p:nvSpPr>
        <p:spPr bwMode="auto">
          <a:xfrm>
            <a:off x="1214438" y="4214813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Музика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 rot="-3177672">
            <a:off x="3694113" y="142875"/>
            <a:ext cx="681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aettenschweiler" pitchFamily="34" charset="0"/>
              </a:rPr>
              <a:t>100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-3177672">
            <a:off x="4658518" y="69057"/>
            <a:ext cx="86360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aettenschweiler" pitchFamily="34" charset="0"/>
              </a:rPr>
              <a:t>200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 rot="-3177672">
            <a:off x="5667375" y="87313"/>
            <a:ext cx="820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aettenschweiler" pitchFamily="34" charset="0"/>
              </a:rPr>
              <a:t>300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-3177672">
            <a:off x="6873081" y="69056"/>
            <a:ext cx="86360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aettenschweiler" pitchFamily="34" charset="0"/>
              </a:rPr>
              <a:t>400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-3177672">
            <a:off x="8016081" y="69056"/>
            <a:ext cx="86360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aettenschweiler" pitchFamily="34" charset="0"/>
              </a:rPr>
              <a:t>500</a:t>
            </a: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0" y="428625"/>
            <a:ext cx="642938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6600" b="1">
                <a:solidFill>
                  <a:schemeClr val="bg1"/>
                </a:solidFill>
                <a:latin typeface="Comic Sans MS" pitchFamily="66" charset="0"/>
              </a:rPr>
              <a:t>П</a:t>
            </a:r>
          </a:p>
          <a:p>
            <a:r>
              <a:rPr lang="sr-Cyrl-CS" sz="6600" b="1">
                <a:solidFill>
                  <a:schemeClr val="bg1"/>
                </a:solidFill>
                <a:latin typeface="Comic Sans MS" pitchFamily="66" charset="0"/>
              </a:rPr>
              <a:t>И</a:t>
            </a:r>
          </a:p>
          <a:p>
            <a:r>
              <a:rPr lang="sr-Cyrl-CS" sz="6600" b="1">
                <a:solidFill>
                  <a:schemeClr val="bg1"/>
                </a:solidFill>
                <a:latin typeface="Comic Sans MS" pitchFamily="66" charset="0"/>
              </a:rPr>
              <a:t>Т</a:t>
            </a:r>
          </a:p>
          <a:p>
            <a:r>
              <a:rPr lang="sr-Cyrl-CS" sz="6600" b="1">
                <a:solidFill>
                  <a:schemeClr val="bg1"/>
                </a:solidFill>
                <a:latin typeface="Comic Sans MS" pitchFamily="66" charset="0"/>
              </a:rPr>
              <a:t>А</a:t>
            </a:r>
          </a:p>
          <a:p>
            <a:r>
              <a:rPr lang="sr-Cyrl-CS" sz="6600" b="1">
                <a:solidFill>
                  <a:schemeClr val="bg1"/>
                </a:solidFill>
                <a:latin typeface="Comic Sans MS" pitchFamily="66" charset="0"/>
              </a:rPr>
              <a:t>Њ</a:t>
            </a:r>
          </a:p>
          <a:p>
            <a:r>
              <a:rPr lang="sr-Cyrl-CS" sz="6600" b="1">
                <a:solidFill>
                  <a:schemeClr val="bg1"/>
                </a:solidFill>
                <a:latin typeface="Comic Sans MS" pitchFamily="66" charset="0"/>
              </a:rPr>
              <a:t>А</a:t>
            </a:r>
            <a:endParaRPr lang="en-US" sz="6600">
              <a:solidFill>
                <a:schemeClr val="bg1"/>
              </a:solidFill>
            </a:endParaRPr>
          </a:p>
        </p:txBody>
      </p:sp>
      <p:sp>
        <p:nvSpPr>
          <p:cNvPr id="4125" name="AutoShape 18">
            <a:hlinkClick r:id="rId20" action="ppaction://hlinksldjump" highlightClick="1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4071938"/>
            <a:ext cx="900113" cy="900112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>
                <a:latin typeface="Comic Sans MS" pitchFamily="66" charset="0"/>
              </a:rPr>
              <a:t>17</a:t>
            </a:r>
          </a:p>
        </p:txBody>
      </p:sp>
      <p:sp>
        <p:nvSpPr>
          <p:cNvPr id="4126" name="AutoShape 18">
            <a:hlinkClick r:id="rId21" action="ppaction://hlinksldjump" highlightClick="1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5643563" y="4071938"/>
            <a:ext cx="900112" cy="900112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>
                <a:latin typeface="Comic Sans MS" pitchFamily="66" charset="0"/>
              </a:rPr>
              <a:t>18</a:t>
            </a:r>
          </a:p>
        </p:txBody>
      </p:sp>
      <p:sp>
        <p:nvSpPr>
          <p:cNvPr id="4127" name="AutoShape 18">
            <a:hlinkClick r:id="rId22" action="ppaction://hlinksldjump" highlightClick="1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6786563" y="4071938"/>
            <a:ext cx="900112" cy="900112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>
                <a:latin typeface="Comic Sans MS" pitchFamily="66" charset="0"/>
              </a:rPr>
              <a:t>19</a:t>
            </a:r>
          </a:p>
        </p:txBody>
      </p:sp>
      <p:sp>
        <p:nvSpPr>
          <p:cNvPr id="4128" name="AutoShape 18">
            <a:hlinkClick r:id="rId23" action="ppaction://hlinksldjump" highlightClick="1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7929563" y="4071938"/>
            <a:ext cx="900112" cy="900112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>
                <a:latin typeface="Comic Sans MS" pitchFamily="66" charset="0"/>
              </a:rPr>
              <a:t>20</a:t>
            </a:r>
          </a:p>
        </p:txBody>
      </p:sp>
      <p:sp>
        <p:nvSpPr>
          <p:cNvPr id="4129" name="AutoShape 18">
            <a:hlinkClick r:id="rId24" action="ppaction://hlinksldjump" highlightClick="1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3500438" y="5143500"/>
            <a:ext cx="900112" cy="900113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>
                <a:latin typeface="Comic Sans MS" pitchFamily="66" charset="0"/>
              </a:rPr>
              <a:t>21</a:t>
            </a:r>
          </a:p>
        </p:txBody>
      </p:sp>
      <p:sp>
        <p:nvSpPr>
          <p:cNvPr id="4130" name="AutoShape 18">
            <a:hlinkClick r:id="rId25" action="ppaction://hlinksldjump" highlightClick="1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4572000" y="5143500"/>
            <a:ext cx="900113" cy="900113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>
                <a:latin typeface="Comic Sans MS" pitchFamily="66" charset="0"/>
              </a:rPr>
              <a:t>22</a:t>
            </a:r>
          </a:p>
        </p:txBody>
      </p:sp>
      <p:sp>
        <p:nvSpPr>
          <p:cNvPr id="4131" name="AutoShape 18">
            <a:hlinkClick r:id="rId26" action="ppaction://hlinksldjump" highlightClick="1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5643563" y="5143500"/>
            <a:ext cx="900112" cy="900113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>
                <a:latin typeface="Comic Sans MS" pitchFamily="66" charset="0"/>
              </a:rPr>
              <a:t>23</a:t>
            </a:r>
          </a:p>
        </p:txBody>
      </p:sp>
      <p:sp>
        <p:nvSpPr>
          <p:cNvPr id="4132" name="AutoShape 18">
            <a:hlinkClick r:id="rId27" action="ppaction://hlinksldjump" highlightClick="1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6786563" y="5143500"/>
            <a:ext cx="900112" cy="900113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>
                <a:latin typeface="Comic Sans MS" pitchFamily="66" charset="0"/>
              </a:rPr>
              <a:t>24</a:t>
            </a:r>
          </a:p>
        </p:txBody>
      </p:sp>
      <p:sp>
        <p:nvSpPr>
          <p:cNvPr id="4133" name="AutoShape 18">
            <a:hlinkClick r:id="rId28" action="ppaction://hlinksldjump" highlightClick="1">
              <a:snd r:embed="rId4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7929563" y="5143500"/>
            <a:ext cx="900112" cy="900113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>
                <a:latin typeface="Comic Sans MS" pitchFamily="66" charset="0"/>
              </a:rPr>
              <a:t>25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0" y="4271963"/>
            <a:ext cx="91440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Cyrl-CS" sz="5400" b="1">
                <a:solidFill>
                  <a:schemeClr val="bg1"/>
                </a:solidFill>
                <a:latin typeface="Comic Sans MS" pitchFamily="66" charset="0"/>
              </a:rPr>
              <a:t> Зато што</a:t>
            </a:r>
          </a:p>
          <a:p>
            <a:pPr algn="r"/>
            <a:r>
              <a:rPr lang="sr-Cyrl-CS" sz="5400" b="1">
                <a:solidFill>
                  <a:schemeClr val="bg1"/>
                </a:solidFill>
                <a:latin typeface="Comic Sans MS" pitchFamily="66" charset="0"/>
              </a:rPr>
              <a:t>само она врши </a:t>
            </a:r>
          </a:p>
          <a:p>
            <a:pPr algn="r"/>
            <a:r>
              <a:rPr lang="sr-Cyrl-CS" sz="5400" b="1">
                <a:solidFill>
                  <a:schemeClr val="bg1"/>
                </a:solidFill>
                <a:latin typeface="Comic Sans MS" pitchFamily="66" charset="0"/>
              </a:rPr>
              <a:t>примарну емисију новца.</a:t>
            </a:r>
            <a:endParaRPr lang="en-US" sz="54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1747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58063" y="214313"/>
            <a:ext cx="1524000" cy="10668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2124075" y="4937125"/>
            <a:ext cx="68405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r-Cyrl-CS" sz="6000" b="1">
                <a:solidFill>
                  <a:schemeClr val="bg1"/>
                </a:solidFill>
                <a:latin typeface="Arial" charset="0"/>
              </a:rPr>
              <a:t>Банкарски пласмани</a:t>
            </a:r>
            <a:endParaRPr lang="en-US" sz="6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77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58063" y="285750"/>
            <a:ext cx="1524000" cy="10668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58063" y="214313"/>
            <a:ext cx="1524000" cy="10668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857250" y="5749925"/>
            <a:ext cx="82867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r-Cyrl-CS" sz="6600" b="1">
                <a:solidFill>
                  <a:schemeClr val="bg1"/>
                </a:solidFill>
                <a:latin typeface="Arial" charset="0"/>
              </a:rPr>
              <a:t>2003. године</a:t>
            </a:r>
            <a:endParaRPr lang="en-US" sz="66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3814763" y="4937125"/>
            <a:ext cx="53292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r-Cyrl-CS" sz="6000" b="1">
                <a:solidFill>
                  <a:schemeClr val="bg1"/>
                </a:solidFill>
                <a:latin typeface="Arial" charset="0"/>
              </a:rPr>
              <a:t>1656. године </a:t>
            </a:r>
          </a:p>
          <a:p>
            <a:pPr algn="r"/>
            <a:r>
              <a:rPr lang="sr-Cyrl-CS" sz="6000" b="1">
                <a:solidFill>
                  <a:schemeClr val="bg1"/>
                </a:solidFill>
                <a:latin typeface="Arial" charset="0"/>
              </a:rPr>
              <a:t>у Шведској</a:t>
            </a:r>
            <a:endParaRPr lang="en-US" sz="6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19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29500" y="285750"/>
            <a:ext cx="1524000" cy="10668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-180975" y="0"/>
            <a:ext cx="374491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4000" b="1">
                <a:solidFill>
                  <a:schemeClr val="bg1"/>
                </a:solidFill>
                <a:latin typeface="Arial" charset="0"/>
              </a:rPr>
              <a:t>Проучавају процес прикупљања, расподеле и употребе јавних прихода</a:t>
            </a:r>
            <a:endParaRPr lang="en-US" sz="4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843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29500" y="214313"/>
            <a:ext cx="1524000" cy="10668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0" y="0"/>
            <a:ext cx="4211638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5400" b="1">
                <a:solidFill>
                  <a:schemeClr val="bg1"/>
                </a:solidFill>
                <a:latin typeface="Arial" charset="0"/>
              </a:rPr>
              <a:t>Порези акцизе таксе царине доприноси</a:t>
            </a:r>
            <a:endParaRPr lang="en-US" sz="5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67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29500" y="214313"/>
            <a:ext cx="1524000" cy="10668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0" y="1052513"/>
            <a:ext cx="4572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6000" b="1">
                <a:solidFill>
                  <a:schemeClr val="bg1"/>
                </a:solidFill>
                <a:latin typeface="Arial" charset="0"/>
              </a:rPr>
              <a:t>Буџет усваја скупштина</a:t>
            </a:r>
            <a:endParaRPr lang="en-US" sz="6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891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29500" y="214313"/>
            <a:ext cx="1524000" cy="10668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0" y="1341438"/>
            <a:ext cx="40671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6000" b="1">
                <a:solidFill>
                  <a:schemeClr val="bg1"/>
                </a:solidFill>
                <a:latin typeface="Arial" charset="0"/>
              </a:rPr>
              <a:t>Врши се ребаланс буџета</a:t>
            </a:r>
            <a:endParaRPr lang="en-US" sz="6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1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29500" y="214313"/>
            <a:ext cx="1524000" cy="10668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6"/>
          <p:cNvSpPr txBox="1">
            <a:spLocks noChangeArrowheads="1"/>
          </p:cNvSpPr>
          <p:nvPr/>
        </p:nvSpPr>
        <p:spPr bwMode="auto">
          <a:xfrm>
            <a:off x="1447800" y="1676400"/>
            <a:ext cx="624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54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39" name="Text Box 8"/>
          <p:cNvSpPr txBox="1">
            <a:spLocks noChangeArrowheads="1"/>
          </p:cNvSpPr>
          <p:nvPr/>
        </p:nvSpPr>
        <p:spPr bwMode="auto">
          <a:xfrm>
            <a:off x="0" y="0"/>
            <a:ext cx="5148263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4800" b="1">
                <a:solidFill>
                  <a:schemeClr val="bg1"/>
                </a:solidFill>
                <a:latin typeface="Arial" charset="0"/>
              </a:rPr>
              <a:t>Узимање кредита од централне банке</a:t>
            </a:r>
          </a:p>
          <a:p>
            <a:pPr>
              <a:spcBef>
                <a:spcPct val="50000"/>
              </a:spcBef>
            </a:pPr>
            <a:endParaRPr lang="sr-Cyrl-CS" sz="800" b="1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sr-Cyrl-CS" sz="4800" b="1">
                <a:solidFill>
                  <a:schemeClr val="bg1"/>
                </a:solidFill>
                <a:latin typeface="Arial" charset="0"/>
              </a:rPr>
              <a:t>Задуживање државе</a:t>
            </a:r>
          </a:p>
        </p:txBody>
      </p:sp>
      <p:sp>
        <p:nvSpPr>
          <p:cNvPr id="39940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29500" y="214313"/>
            <a:ext cx="1524000" cy="10668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364163" y="1773238"/>
            <a:ext cx="377983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r-Cyrl-CS" sz="4800" b="1">
                <a:solidFill>
                  <a:schemeClr val="bg1"/>
                </a:solidFill>
                <a:latin typeface="Arial" charset="0"/>
              </a:rPr>
              <a:t>Продаја дела државне имовине</a:t>
            </a:r>
            <a:endParaRPr lang="en-US" sz="48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0" y="54292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>
                <a:latin typeface="Comic Sans MS" pitchFamily="66" charset="0"/>
              </a:rPr>
              <a:t>1389.</a:t>
            </a:r>
          </a:p>
        </p:txBody>
      </p:sp>
      <p:sp>
        <p:nvSpPr>
          <p:cNvPr id="4096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86625" y="214313"/>
            <a:ext cx="1524000" cy="10668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7">
            <a:hlinkClick r:id="rId3" action="ppaction://hlinksldjump" highlightClick="1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429520" y="5286388"/>
            <a:ext cx="1428760" cy="1276352"/>
          </a:xfrm>
          <a:prstGeom prst="actionButtonBlank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Тачан </a:t>
            </a:r>
          </a:p>
          <a:p>
            <a:pPr algn="ctr">
              <a:defRPr/>
            </a:pPr>
            <a:r>
              <a:rPr lang="sr-Latn-R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дговор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100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4071938" y="500063"/>
            <a:ext cx="507206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latin typeface="Comic Sans MS" pitchFamily="66" charset="0"/>
              </a:rPr>
              <a:t>Шта чини банкарски систем</a:t>
            </a:r>
            <a:r>
              <a:rPr lang="sr-Cyrl-CS" sz="5400" b="1">
                <a:latin typeface="Comic Sans MS" pitchFamily="66" charset="0"/>
              </a:rPr>
              <a:t> ?</a:t>
            </a:r>
            <a:endParaRPr lang="en-US" sz="5400" b="1">
              <a:latin typeface="Comic Sans MS" pitchFamily="66" charset="0"/>
            </a:endParaRPr>
          </a:p>
        </p:txBody>
      </p:sp>
      <p:pic>
        <p:nvPicPr>
          <p:cNvPr id="5124" name="Picture 4" descr="KOCK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51435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0" y="565785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>
                <a:latin typeface="Comic Sans MS" pitchFamily="66" charset="0"/>
              </a:rPr>
              <a:t>Градови - државе</a:t>
            </a:r>
          </a:p>
        </p:txBody>
      </p:sp>
      <p:sp>
        <p:nvSpPr>
          <p:cNvPr id="41987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29500" y="214313"/>
            <a:ext cx="1524000" cy="10668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0" y="0"/>
            <a:ext cx="4572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Comic Sans MS" pitchFamily="66" charset="0"/>
              </a:rPr>
              <a:t>ЈОKER</a:t>
            </a:r>
          </a:p>
          <a:p>
            <a:r>
              <a:rPr lang="en-US" sz="8800" b="1">
                <a:solidFill>
                  <a:srgbClr val="FF0000"/>
                </a:solidFill>
                <a:latin typeface="Comic Sans MS" pitchFamily="66" charset="0"/>
              </a:rPr>
              <a:t>300</a:t>
            </a:r>
            <a:endParaRPr lang="sr-Cyrl-CS" sz="88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011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00875" y="5572125"/>
            <a:ext cx="1524000" cy="10668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785813" y="5357813"/>
            <a:ext cx="7929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8000">
                <a:latin typeface="Comic Sans MS" pitchFamily="66" charset="0"/>
              </a:rPr>
              <a:t>У Орашцу</a:t>
            </a:r>
            <a:r>
              <a:rPr lang="sr-Cyrl-CS" sz="8000" b="1">
                <a:latin typeface="Comic Sans MS" pitchFamily="66" charset="0"/>
              </a:rPr>
              <a:t>.</a:t>
            </a:r>
            <a:endParaRPr lang="en-US" sz="8000" b="1">
              <a:latin typeface="Comic Sans MS" pitchFamily="66" charset="0"/>
            </a:endParaRPr>
          </a:p>
        </p:txBody>
      </p:sp>
      <p:sp>
        <p:nvSpPr>
          <p:cNvPr id="4403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29500" y="214313"/>
            <a:ext cx="1524000" cy="10668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6"/>
          <p:cNvSpPr txBox="1">
            <a:spLocks noChangeArrowheads="1"/>
          </p:cNvSpPr>
          <p:nvPr/>
        </p:nvSpPr>
        <p:spPr bwMode="auto">
          <a:xfrm>
            <a:off x="1295400" y="1676400"/>
            <a:ext cx="624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54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500063" y="5411788"/>
            <a:ext cx="8001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8800" b="1">
                <a:latin typeface="Comic Sans MS" pitchFamily="66" charset="0"/>
              </a:rPr>
              <a:t>Урош Нејаки</a:t>
            </a:r>
            <a:endParaRPr lang="en-US" sz="8800" b="1">
              <a:latin typeface="Comic Sans MS" pitchFamily="66" charset="0"/>
            </a:endParaRPr>
          </a:p>
        </p:txBody>
      </p:sp>
      <p:sp>
        <p:nvSpPr>
          <p:cNvPr id="45060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58063" y="214313"/>
            <a:ext cx="1524000" cy="10668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1714500" y="571500"/>
            <a:ext cx="74295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C000"/>
                </a:solidFill>
                <a:latin typeface="Comic Sans MS" pitchFamily="66" charset="0"/>
              </a:rPr>
              <a:t>PSY</a:t>
            </a:r>
          </a:p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C000"/>
                </a:solidFill>
                <a:latin typeface="Comic Sans MS" pitchFamily="66" charset="0"/>
              </a:rPr>
              <a:t>GANGNAM</a:t>
            </a:r>
          </a:p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C000"/>
                </a:solidFill>
                <a:latin typeface="Comic Sans MS" pitchFamily="66" charset="0"/>
              </a:rPr>
              <a:t>STYLE</a:t>
            </a:r>
          </a:p>
        </p:txBody>
      </p:sp>
      <p:sp>
        <p:nvSpPr>
          <p:cNvPr id="46083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58063" y="5572125"/>
            <a:ext cx="1524000" cy="10668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1714500" y="1714500"/>
            <a:ext cx="7429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FFC000"/>
                </a:solidFill>
                <a:latin typeface="Comic Sans MS" pitchFamily="66" charset="0"/>
              </a:rPr>
              <a:t>Марија Шерифовић</a:t>
            </a:r>
          </a:p>
        </p:txBody>
      </p:sp>
      <p:sp>
        <p:nvSpPr>
          <p:cNvPr id="47107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58063" y="5572125"/>
            <a:ext cx="1524000" cy="10668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5"/>
          <p:cNvSpPr txBox="1">
            <a:spLocks noChangeArrowheads="1"/>
          </p:cNvSpPr>
          <p:nvPr/>
        </p:nvSpPr>
        <p:spPr bwMode="auto">
          <a:xfrm>
            <a:off x="1714500" y="1285875"/>
            <a:ext cx="74295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500" b="1">
                <a:solidFill>
                  <a:srgbClr val="FFC000"/>
                </a:solidFill>
                <a:latin typeface="Comic Sans MS" pitchFamily="66" charset="0"/>
              </a:rPr>
              <a:t>ЂУЛЕ</a:t>
            </a:r>
          </a:p>
        </p:txBody>
      </p:sp>
      <p:sp>
        <p:nvSpPr>
          <p:cNvPr id="48131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58063" y="5572125"/>
            <a:ext cx="1524000" cy="10668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1714500" y="1214438"/>
            <a:ext cx="7429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C000"/>
                </a:solidFill>
                <a:latin typeface="Comic Sans MS" pitchFamily="66" charset="0"/>
              </a:rPr>
              <a:t>Бенд </a:t>
            </a:r>
          </a:p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C000"/>
                </a:solidFill>
                <a:latin typeface="Comic Sans MS" pitchFamily="66" charset="0"/>
              </a:rPr>
              <a:t>Ане Штајдохар</a:t>
            </a:r>
          </a:p>
        </p:txBody>
      </p:sp>
      <p:sp>
        <p:nvSpPr>
          <p:cNvPr id="4915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58063" y="5572125"/>
            <a:ext cx="1524000" cy="10668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5"/>
          <p:cNvSpPr txBox="1">
            <a:spLocks noChangeArrowheads="1"/>
          </p:cNvSpPr>
          <p:nvPr/>
        </p:nvSpPr>
        <p:spPr bwMode="auto">
          <a:xfrm>
            <a:off x="1714500" y="0"/>
            <a:ext cx="7429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C000"/>
                </a:solidFill>
                <a:latin typeface="Comic Sans MS" pitchFamily="66" charset="0"/>
              </a:rPr>
              <a:t>Момчило Бајагић</a:t>
            </a:r>
          </a:p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C000"/>
                </a:solidFill>
                <a:latin typeface="Comic Sans MS" pitchFamily="66" charset="0"/>
              </a:rPr>
              <a:t>БАЈАГА</a:t>
            </a:r>
          </a:p>
        </p:txBody>
      </p:sp>
      <p:sp>
        <p:nvSpPr>
          <p:cNvPr id="50179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58063" y="5572125"/>
            <a:ext cx="1524000" cy="10668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5"/>
          <p:cNvSpPr txBox="1">
            <a:spLocks noChangeArrowheads="1"/>
          </p:cNvSpPr>
          <p:nvPr/>
        </p:nvSpPr>
        <p:spPr bwMode="auto">
          <a:xfrm>
            <a:off x="3143250" y="357188"/>
            <a:ext cx="6000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  <a:latin typeface="Comic Sans MS" pitchFamily="66" charset="0"/>
              </a:rPr>
              <a:t>Милорад Чавић</a:t>
            </a:r>
          </a:p>
        </p:txBody>
      </p:sp>
      <p:sp>
        <p:nvSpPr>
          <p:cNvPr id="51203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58063" y="5572125"/>
            <a:ext cx="1524000" cy="10668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hlinkClick r:id="rId3" action="ppaction://hlinksldjump" highlightClick="1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358082" y="5214950"/>
            <a:ext cx="1524000" cy="1363651"/>
          </a:xfrm>
          <a:prstGeom prst="actionButtonBlank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Тачан </a:t>
            </a:r>
          </a:p>
          <a:p>
            <a:pPr algn="ctr">
              <a:defRPr/>
            </a:pPr>
            <a:r>
              <a:rPr lang="sr-Latn-R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дговор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200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714875" y="0"/>
            <a:ext cx="44291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4800" b="1">
                <a:latin typeface="Comic Sans MS" pitchFamily="66" charset="0"/>
              </a:rPr>
              <a:t>Зашто је централна банка емисиона банка?</a:t>
            </a:r>
            <a:endParaRPr lang="en-US" sz="4800" b="1">
              <a:latin typeface="Comic Sans MS" pitchFamily="66" charset="0"/>
            </a:endParaRPr>
          </a:p>
        </p:txBody>
      </p:sp>
      <p:pic>
        <p:nvPicPr>
          <p:cNvPr id="6148" name="Picture 3" descr="KOCK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25" y="507206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4000500" y="357188"/>
            <a:ext cx="47863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  <a:latin typeface="Comic Sans MS" pitchFamily="66" charset="0"/>
              </a:rPr>
              <a:t>Usain Bolt</a:t>
            </a:r>
          </a:p>
        </p:txBody>
      </p:sp>
      <p:sp>
        <p:nvSpPr>
          <p:cNvPr id="52227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58063" y="5572125"/>
            <a:ext cx="1524000" cy="10668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5"/>
          <p:cNvSpPr txBox="1">
            <a:spLocks noChangeArrowheads="1"/>
          </p:cNvSpPr>
          <p:nvPr/>
        </p:nvSpPr>
        <p:spPr bwMode="auto">
          <a:xfrm>
            <a:off x="3143250" y="500063"/>
            <a:ext cx="60007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RS" sz="7200" b="1" smtClean="0">
                <a:solidFill>
                  <a:srgbClr val="FF0000"/>
                </a:solidFill>
                <a:latin typeface="Comic Sans MS" pitchFamily="66" charset="0"/>
              </a:rPr>
              <a:t>Радован Ћурчић</a:t>
            </a:r>
            <a:endParaRPr lang="en-US" sz="72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251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58063" y="5572125"/>
            <a:ext cx="1524000" cy="10668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5"/>
          <p:cNvSpPr txBox="1">
            <a:spLocks noChangeArrowheads="1"/>
          </p:cNvSpPr>
          <p:nvPr/>
        </p:nvSpPr>
        <p:spPr bwMode="auto">
          <a:xfrm>
            <a:off x="3143250" y="357188"/>
            <a:ext cx="60007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  <a:latin typeface="Comic Sans MS" pitchFamily="66" charset="0"/>
              </a:rPr>
              <a:t>Вања Удовичић</a:t>
            </a:r>
          </a:p>
        </p:txBody>
      </p:sp>
      <p:sp>
        <p:nvSpPr>
          <p:cNvPr id="5427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58063" y="5572125"/>
            <a:ext cx="1524000" cy="10668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3143250" y="0"/>
            <a:ext cx="60007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  <a:latin typeface="Comic Sans MS" pitchFamily="66" charset="0"/>
              </a:rPr>
              <a:t>Милица</a:t>
            </a:r>
          </a:p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FF0000"/>
                </a:solidFill>
                <a:latin typeface="Comic Sans MS" pitchFamily="66" charset="0"/>
              </a:rPr>
              <a:t>Мандић</a:t>
            </a:r>
          </a:p>
        </p:txBody>
      </p:sp>
      <p:sp>
        <p:nvSpPr>
          <p:cNvPr id="55299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58063" y="5572125"/>
            <a:ext cx="1524000" cy="10668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hlinkClick r:id="rId3" action="ppaction://hlinksldjump" highlightClick="1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429520" y="5357826"/>
            <a:ext cx="1524000" cy="1319234"/>
          </a:xfrm>
          <a:prstGeom prst="actionButtonBlank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Тачан </a:t>
            </a:r>
          </a:p>
          <a:p>
            <a:pPr algn="ctr">
              <a:defRPr/>
            </a:pPr>
            <a:r>
              <a:rPr lang="sr-Latn-R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дговор</a:t>
            </a:r>
            <a:endParaRPr lang="sr-Latn-R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sr-Latn-R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300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895600" y="0"/>
            <a:ext cx="62484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r-Cyrl-CS" sz="4800" b="1">
                <a:latin typeface="Arial" charset="0"/>
              </a:rPr>
              <a:t>Како се другачије зову активни банкарски послови</a:t>
            </a:r>
            <a:r>
              <a:rPr lang="sr-Cyrl-CS" sz="4800" b="1">
                <a:latin typeface="Comic Sans MS" pitchFamily="66" charset="0"/>
              </a:rPr>
              <a:t>?</a:t>
            </a:r>
            <a:endParaRPr lang="en-US" sz="7200" b="1">
              <a:latin typeface="Comic Sans MS" pitchFamily="66" charset="0"/>
            </a:endParaRPr>
          </a:p>
        </p:txBody>
      </p:sp>
      <p:pic>
        <p:nvPicPr>
          <p:cNvPr id="7172" name="Picture 3" descr="KOCK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25" y="51435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hlinkClick r:id="rId3" action="ppaction://hlinksldjump" highlightClick="1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429520" y="5429264"/>
            <a:ext cx="1524000" cy="1247796"/>
          </a:xfrm>
          <a:prstGeom prst="actionButtonBlank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Тачан </a:t>
            </a:r>
          </a:p>
          <a:p>
            <a:pPr algn="ctr">
              <a:defRPr/>
            </a:pPr>
            <a:r>
              <a:rPr lang="sr-Latn-R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дговор</a:t>
            </a:r>
            <a:endParaRPr lang="sr-Latn-R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sr-Latn-R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400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4286250" y="0"/>
            <a:ext cx="48577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r-Cyrl-CS" sz="4400" b="1">
                <a:latin typeface="Arial" charset="0"/>
              </a:rPr>
              <a:t>Које године је ступио на снагу закон о Народној банци Србије</a:t>
            </a:r>
            <a:r>
              <a:rPr lang="sr-Cyrl-CS" sz="4400" b="1">
                <a:latin typeface="Comic Sans MS" pitchFamily="66" charset="0"/>
              </a:rPr>
              <a:t>?</a:t>
            </a:r>
            <a:endParaRPr lang="en-US" sz="4400" b="1">
              <a:latin typeface="Comic Sans MS" pitchFamily="66" charset="0"/>
            </a:endParaRPr>
          </a:p>
        </p:txBody>
      </p:sp>
      <p:pic>
        <p:nvPicPr>
          <p:cNvPr id="8196" name="Picture 3" descr="KOCK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25" y="51435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hlinkClick r:id="rId3" action="ppaction://hlinksldjump" highlightClick="1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429520" y="5500702"/>
            <a:ext cx="1524000" cy="1176358"/>
          </a:xfrm>
          <a:prstGeom prst="actionButtonBlank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Тачан 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Одговор</a:t>
            </a:r>
            <a:endParaRPr lang="sr-Latn-R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sr-Latn-R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500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00563" y="0"/>
            <a:ext cx="4643437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r-Cyrl-CS" sz="4800" b="1">
                <a:latin typeface="Arial" charset="0"/>
              </a:rPr>
              <a:t>Које године, и где је настала прва централна банка</a:t>
            </a:r>
            <a:r>
              <a:rPr lang="sr-Cyrl-CS" sz="4800" b="1">
                <a:latin typeface="Comic Sans MS" pitchFamily="66" charset="0"/>
              </a:rPr>
              <a:t>?</a:t>
            </a:r>
            <a:endParaRPr lang="en-US" sz="4800" b="1">
              <a:latin typeface="Comic Sans MS" pitchFamily="66" charset="0"/>
            </a:endParaRPr>
          </a:p>
        </p:txBody>
      </p:sp>
      <p:pic>
        <p:nvPicPr>
          <p:cNvPr id="9220" name="Picture 3" descr="KOCK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507206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hlinkClick r:id="rId3" action="ppaction://hlinksldjump" highlightClick="1">
              <a:snd r:embed="rId4" name="drumroll.wav" builtIn="1"/>
            </a:hlinkClick>
          </p:cNvPr>
          <p:cNvSpPr>
            <a:spLocks noChangeArrowheads="1"/>
          </p:cNvSpPr>
          <p:nvPr/>
        </p:nvSpPr>
        <p:spPr bwMode="auto">
          <a:xfrm>
            <a:off x="7429520" y="5429264"/>
            <a:ext cx="1524000" cy="1204914"/>
          </a:xfrm>
          <a:prstGeom prst="actionButtonBlank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Тачан 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одговор</a:t>
            </a:r>
          </a:p>
          <a:p>
            <a:pPr algn="ctr">
              <a:defRPr/>
            </a:pPr>
            <a:r>
              <a:rPr lang="sr-Cyrl-C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100</a:t>
            </a: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4572000" y="0"/>
            <a:ext cx="45720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5400" b="1">
                <a:latin typeface="Arial" charset="0"/>
              </a:rPr>
              <a:t>Шта проучавају јавне финансије</a:t>
            </a:r>
            <a:r>
              <a:rPr lang="sr-Cyrl-CS" sz="5400" b="1">
                <a:latin typeface="Comic Sans MS" pitchFamily="66" charset="0"/>
              </a:rPr>
              <a:t>?</a:t>
            </a:r>
            <a:endParaRPr lang="en-US" sz="5400" b="1">
              <a:latin typeface="Comic Sans MS" pitchFamily="66" charset="0"/>
            </a:endParaRPr>
          </a:p>
        </p:txBody>
      </p:sp>
      <p:pic>
        <p:nvPicPr>
          <p:cNvPr id="10244" name="Picture 3" descr="KOCKA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507206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413</Words>
  <Application>Microsoft PowerPoint</Application>
  <PresentationFormat>On-screen Show (4:3)</PresentationFormat>
  <Paragraphs>196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Default Design</vt:lpstr>
      <vt:lpstr>Slide 1</vt:lpstr>
      <vt:lpstr>Правила квиза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Zorica</dc:creator>
  <cp:lastModifiedBy>Corporate Edition</cp:lastModifiedBy>
  <cp:revision>61</cp:revision>
  <dcterms:created xsi:type="dcterms:W3CDTF">2008-11-29T20:48:49Z</dcterms:created>
  <dcterms:modified xsi:type="dcterms:W3CDTF">2015-10-20T20:01:45Z</dcterms:modified>
</cp:coreProperties>
</file>